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3" r:id="rId6"/>
    <p:sldId id="261" r:id="rId7"/>
  </p:sldIdLst>
  <p:sldSz cx="14630400" cy="8229600"/>
  <p:notesSz cx="8229600" cy="14630400"/>
  <p:embeddedFontLst>
    <p:embeddedFont>
      <p:font typeface="Platypi Medium" panose="020B0604020202020204" charset="0"/>
      <p:regular r:id="rId9"/>
    </p:embeddedFont>
    <p:embeddedFont>
      <p:font typeface="Calibri" panose="020F0502020204030204" pitchFamily="34" charset="0"/>
      <p:regular r:id="rId10"/>
      <p:bold r:id="rId11"/>
      <p:italic r:id="rId12"/>
      <p:boldItalic r:id="rId13"/>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8281D6BF-3D28-48ED-ACBE-6BE24F686AFB}">
          <p14:sldIdLst>
            <p14:sldId id="256"/>
            <p14:sldId id="257"/>
            <p14:sldId id="258"/>
            <p14:sldId id="259"/>
            <p14:sldId id="263"/>
          </p14:sldIdLst>
        </p14:section>
        <p14:section name="Section sans titre" id="{04D6FDC1-BE47-4D3F-8F30-41B26B8FFE22}">
          <p14:sldIdLst>
            <p14:sldId id="26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F9D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3" d="100"/>
          <a:sy n="73" d="100"/>
        </p:scale>
        <p:origin x="44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35329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3965301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797460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6536890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321781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41105191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p:spPr>
      </p:sp>
      <p:sp>
        <p:nvSpPr>
          <p:cNvPr id="3" name="Shape 1"/>
          <p:cNvSpPr/>
          <p:nvPr/>
        </p:nvSpPr>
        <p:spPr>
          <a:xfrm>
            <a:off x="0" y="0"/>
            <a:ext cx="14630400" cy="8229600"/>
          </a:xfrm>
          <a:prstGeom prst="rect">
            <a:avLst/>
          </a:prstGeom>
          <a:solidFill>
            <a:srgbClr val="FFFFFF"/>
          </a:solidFill>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accent1">
                <a:lumMod val="5000"/>
                <a:lumOff val="95000"/>
              </a:schemeClr>
            </a:gs>
            <a:gs pos="61000">
              <a:schemeClr val="accent1"/>
            </a:gs>
            <a:gs pos="83000">
              <a:schemeClr val="accent1">
                <a:lumMod val="45000"/>
                <a:lumOff val="55000"/>
              </a:schemeClr>
            </a:gs>
            <a:gs pos="100000">
              <a:schemeClr val="accent1">
                <a:lumMod val="30000"/>
                <a:lumOff val="70000"/>
              </a:schemeClr>
            </a:gs>
          </a:gsLst>
          <a:path path="circle">
            <a:fillToRect t="100000" r="100000"/>
          </a:path>
          <a:tileRect l="-100000" b="-100000"/>
        </a:gra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68790" y="876895"/>
            <a:ext cx="5036701" cy="6475809"/>
          </a:xfrm>
          <a:prstGeom prst="rect">
            <a:avLst/>
          </a:prstGeom>
        </p:spPr>
      </p:pic>
      <p:sp>
        <p:nvSpPr>
          <p:cNvPr id="4" name="Text 0"/>
          <p:cNvSpPr/>
          <p:nvPr/>
        </p:nvSpPr>
        <p:spPr>
          <a:xfrm>
            <a:off x="629603" y="527963"/>
            <a:ext cx="7884795" cy="1124188"/>
          </a:xfrm>
          <a:prstGeom prst="rect">
            <a:avLst/>
          </a:prstGeom>
          <a:noFill/>
        </p:spPr>
        <p:txBody>
          <a:bodyPr wrap="square" lIns="0" tIns="0" rIns="0" bIns="0" rtlCol="0" anchor="t"/>
          <a:lstStyle/>
          <a:p>
            <a:pPr marL="0" indent="0" algn="ctr">
              <a:lnSpc>
                <a:spcPts val="4400"/>
              </a:lnSpc>
              <a:buNone/>
            </a:pPr>
            <a:r>
              <a:rPr lang="en-US" sz="3500" b="1" dirty="0">
                <a:solidFill>
                  <a:srgbClr val="C00000"/>
                </a:solidFill>
                <a:latin typeface="Times New Roman" panose="02020603050405020304" charset="0"/>
                <a:ea typeface="Platypi Medium" pitchFamily="34" charset="-122"/>
                <a:cs typeface="Times New Roman" panose="02020603050405020304" charset="0"/>
              </a:rPr>
              <a:t>Introduction : </a:t>
            </a:r>
          </a:p>
          <a:p>
            <a:pPr marL="0" indent="0" algn="l">
              <a:lnSpc>
                <a:spcPts val="4400"/>
              </a:lnSpc>
              <a:buNone/>
            </a:pPr>
            <a:r>
              <a:rPr lang="en-US" sz="3500" b="1" dirty="0">
                <a:solidFill>
                  <a:srgbClr val="204C8E"/>
                </a:solidFill>
                <a:latin typeface="Times New Roman" panose="02020603050405020304" charset="0"/>
                <a:ea typeface="Platypi Medium" pitchFamily="34" charset="-122"/>
                <a:cs typeface="Times New Roman" panose="02020603050405020304" charset="0"/>
              </a:rPr>
              <a:t>L'Importance d'un Site Web pour un Hôtel</a:t>
            </a:r>
            <a:endParaRPr lang="en-US" sz="3500" dirty="0">
              <a:latin typeface="Times New Roman" panose="02020603050405020304" charset="0"/>
              <a:cs typeface="Times New Roman" panose="02020603050405020304" charset="0"/>
            </a:endParaRPr>
          </a:p>
        </p:txBody>
      </p:sp>
      <p:sp>
        <p:nvSpPr>
          <p:cNvPr id="5" name="Text 1"/>
          <p:cNvSpPr/>
          <p:nvPr/>
        </p:nvSpPr>
        <p:spPr>
          <a:xfrm>
            <a:off x="629603" y="2090857"/>
            <a:ext cx="7884795" cy="1799034"/>
          </a:xfrm>
          <a:prstGeom prst="rect">
            <a:avLst/>
          </a:prstGeom>
          <a:noFill/>
        </p:spPr>
        <p:txBody>
          <a:bodyPr wrap="square" lIns="0" tIns="0" rIns="0" bIns="0" rtlCol="0" anchor="t"/>
          <a:lstStyle/>
          <a:p>
            <a:pPr marL="0" indent="0" algn="l">
              <a:lnSpc>
                <a:spcPts val="2800"/>
              </a:lnSpc>
              <a:buNone/>
            </a:pPr>
            <a:r>
              <a:rPr lang="en-US" sz="2000" b="1" dirty="0">
                <a:solidFill>
                  <a:schemeClr val="tx1"/>
                </a:solidFill>
                <a:latin typeface="Times New Roman" panose="02020603050405020304" charset="0"/>
                <a:ea typeface="Source Serif Pro" pitchFamily="34" charset="-122"/>
                <a:cs typeface="Times New Roman" panose="02020603050405020304" charset="0"/>
              </a:rPr>
              <a:t> Un site web est crucial pour le succès d'un hôtel, servant de vitrine digitale et de plateforme de réservation directe. Cet exposé présentera les objectifs et les statistiques clés sur l'utilisation des sites web dans l'industrie hôtelière. L'optimisation de votre présence en ligne est un investissement durable.</a:t>
            </a:r>
          </a:p>
        </p:txBody>
      </p:sp>
      <p:sp>
        <p:nvSpPr>
          <p:cNvPr id="6" name="Text 2"/>
          <p:cNvSpPr/>
          <p:nvPr/>
        </p:nvSpPr>
        <p:spPr>
          <a:xfrm>
            <a:off x="629603" y="4092178"/>
            <a:ext cx="7884795" cy="2878455"/>
          </a:xfrm>
          <a:prstGeom prst="rect">
            <a:avLst/>
          </a:prstGeom>
          <a:noFill/>
        </p:spPr>
        <p:txBody>
          <a:bodyPr wrap="square" lIns="0" tIns="0" rIns="0" bIns="0" rtlCol="0" anchor="t"/>
          <a:lstStyle/>
          <a:p>
            <a:pPr marL="0" indent="0" algn="l">
              <a:lnSpc>
                <a:spcPts val="2800"/>
              </a:lnSpc>
              <a:buNone/>
            </a:pPr>
            <a:r>
              <a:rPr lang="en-US" sz="2000" b="1" dirty="0">
                <a:solidFill>
                  <a:schemeClr val="tx1"/>
                </a:solidFill>
                <a:latin typeface="Times New Roman" panose="02020603050405020304" charset="0"/>
                <a:ea typeface="Source Serif Pro" pitchFamily="34" charset="-122"/>
                <a:cs typeface="Times New Roman" panose="02020603050405020304" charset="0"/>
              </a:rPr>
              <a:t>Dans ce contexte, le </a:t>
            </a:r>
            <a:r>
              <a:rPr lang="en-US" sz="2000" b="1" dirty="0" err="1">
                <a:solidFill>
                  <a:schemeClr val="tx1"/>
                </a:solidFill>
                <a:latin typeface="Times New Roman" panose="02020603050405020304" charset="0"/>
                <a:ea typeface="Source Serif Pro" pitchFamily="34" charset="-122"/>
                <a:cs typeface="Times New Roman" panose="02020603050405020304" charset="0"/>
              </a:rPr>
              <a:t>projet</a:t>
            </a:r>
            <a:r>
              <a:rPr lang="en-US" sz="2000" b="1" dirty="0">
                <a:solidFill>
                  <a:schemeClr val="tx1"/>
                </a:solidFill>
                <a:latin typeface="Times New Roman" panose="02020603050405020304" charset="0"/>
                <a:ea typeface="Source Serif Pro" pitchFamily="34" charset="-122"/>
                <a:cs typeface="Times New Roman" panose="02020603050405020304" charset="0"/>
              </a:rPr>
              <a:t> </a:t>
            </a:r>
            <a:r>
              <a:rPr lang="en-US" sz="2000" b="1" dirty="0" smtClean="0">
                <a:solidFill>
                  <a:schemeClr val="tx1"/>
                </a:solidFill>
                <a:latin typeface="Times New Roman" panose="02020603050405020304" charset="0"/>
                <a:ea typeface="Source Serif Pro" pitchFamily="34" charset="-122"/>
                <a:cs typeface="Times New Roman" panose="02020603050405020304" charset="0"/>
              </a:rPr>
              <a:t>[</a:t>
            </a:r>
            <a:r>
              <a:rPr lang="en-US" sz="2000" b="1" dirty="0" smtClean="0">
                <a:solidFill>
                  <a:srgbClr val="C00000"/>
                </a:solidFill>
                <a:latin typeface="Times New Roman" panose="02020603050405020304" charset="0"/>
                <a:ea typeface="Source Serif Pro" pitchFamily="34" charset="-122"/>
                <a:cs typeface="Times New Roman" panose="02020603050405020304" charset="0"/>
              </a:rPr>
              <a:t>Hotel D’ OR</a:t>
            </a:r>
            <a:r>
              <a:rPr lang="en-US" sz="2000" b="1" dirty="0" smtClean="0">
                <a:solidFill>
                  <a:schemeClr val="tx1"/>
                </a:solidFill>
                <a:latin typeface="Times New Roman" panose="02020603050405020304" charset="0"/>
                <a:ea typeface="Source Serif Pro" pitchFamily="34" charset="-122"/>
                <a:cs typeface="Times New Roman" panose="02020603050405020304" charset="0"/>
              </a:rPr>
              <a:t>] </a:t>
            </a:r>
            <a:r>
              <a:rPr lang="en-US" sz="2000" b="1" dirty="0">
                <a:solidFill>
                  <a:schemeClr val="tx1"/>
                </a:solidFill>
                <a:latin typeface="Times New Roman" panose="02020603050405020304" charset="0"/>
                <a:ea typeface="Source Serif Pro" pitchFamily="34" charset="-122"/>
                <a:cs typeface="Times New Roman" panose="02020603050405020304" charset="0"/>
              </a:rPr>
              <a:t>se positionne comme une réponse innovante aux défis actuels du marché. En centralisant les offres hôtelières sur une seule plateforme, le site facilite la recherche et la comparaison des hôtels, en offrant aux utilisateurs un accès à des informations fiables et à des avis authentiques. L’objectif principal est de simplifier le processus de réservation, permettant ainsi aux voyageurs de trouver rapidement l’hôtel qui répond le mieux à leurs besoins spécifiques, qu’ils soient professionnels ou touristiques.</a:t>
            </a:r>
          </a:p>
        </p:txBody>
      </p:sp>
      <p:sp>
        <p:nvSpPr>
          <p:cNvPr id="7" name="Text 3"/>
          <p:cNvSpPr/>
          <p:nvPr/>
        </p:nvSpPr>
        <p:spPr>
          <a:xfrm>
            <a:off x="629603" y="7172920"/>
            <a:ext cx="7884795" cy="359807"/>
          </a:xfrm>
          <a:prstGeom prst="rect">
            <a:avLst/>
          </a:prstGeom>
          <a:noFill/>
        </p:spPr>
        <p:txBody>
          <a:bodyPr wrap="none" lIns="0" tIns="0" rIns="0" bIns="0" rtlCol="0" anchor="t"/>
          <a:lstStyle/>
          <a:p>
            <a:pPr marL="0" indent="0" algn="l">
              <a:lnSpc>
                <a:spcPts val="2800"/>
              </a:lnSpc>
              <a:buNone/>
            </a:pPr>
            <a:endParaRPr lang="en-US" sz="175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p:spPr>
      </p:sp>
      <p:sp>
        <p:nvSpPr>
          <p:cNvPr id="4" name="Text 1"/>
          <p:cNvSpPr/>
          <p:nvPr/>
        </p:nvSpPr>
        <p:spPr>
          <a:xfrm>
            <a:off x="691991" y="543878"/>
            <a:ext cx="5951101" cy="617934"/>
          </a:xfrm>
          <a:prstGeom prst="rect">
            <a:avLst/>
          </a:prstGeom>
          <a:noFill/>
        </p:spPr>
        <p:txBody>
          <a:bodyPr wrap="none" lIns="0" tIns="0" rIns="0" bIns="0" rtlCol="0" anchor="t"/>
          <a:lstStyle/>
          <a:p>
            <a:pPr marL="0" indent="0" algn="l">
              <a:lnSpc>
                <a:spcPts val="4850"/>
              </a:lnSpc>
              <a:buNone/>
            </a:pPr>
            <a:r>
              <a:rPr lang="en-US" sz="3850" dirty="0">
                <a:solidFill>
                  <a:srgbClr val="204C8E"/>
                </a:solidFill>
                <a:latin typeface="Times New Roman" panose="02020603050405020304" charset="0"/>
                <a:ea typeface="Platypi Medium" pitchFamily="34" charset="-122"/>
                <a:cs typeface="Times New Roman" panose="02020603050405020304" charset="0"/>
              </a:rPr>
              <a:t>Secteur d'activités cible :</a:t>
            </a:r>
            <a:endParaRPr lang="en-US" sz="3850" dirty="0">
              <a:latin typeface="Times New Roman" panose="02020603050405020304" charset="0"/>
              <a:cs typeface="Times New Roman" panose="02020603050405020304" charset="0"/>
            </a:endParaRPr>
          </a:p>
        </p:txBody>
      </p:sp>
      <p:sp>
        <p:nvSpPr>
          <p:cNvPr id="5" name="Text 2"/>
          <p:cNvSpPr/>
          <p:nvPr/>
        </p:nvSpPr>
        <p:spPr>
          <a:xfrm>
            <a:off x="691991" y="1458278"/>
            <a:ext cx="13246418" cy="2767846"/>
          </a:xfrm>
          <a:prstGeom prst="rect">
            <a:avLst/>
          </a:prstGeom>
          <a:noFill/>
        </p:spPr>
        <p:txBody>
          <a:bodyPr wrap="square" lIns="0" tIns="0" rIns="0" bIns="0" rtlCol="0" anchor="t"/>
          <a:lstStyle/>
          <a:p>
            <a:pPr marL="0" indent="0" algn="l">
              <a:lnSpc>
                <a:spcPts val="31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 Le projet cible principalement le secteur du tourisme, avec un accent particulier sur l’industrie hôtelière. Ce secteur est en pleine transformation, notamment grâce aux avancées technologiques qui modifient les habitudes des consommateurs, notamment avec l’émergence des plateformes de réservation en ligne. Ces plateformes jouent un rôle clé en facilitant les processus d'achat et en influençant la manière dont les consommateurs choisissent et réservent leur hébergement. [Nom du site] s'adresse ainsi à un large éventail d'utilisateurs : des vacanciers à la recherche de destinations touristiques aux professionnels en déplacement, en passant par les familles ou les groupes d’amis.</a:t>
            </a:r>
          </a:p>
        </p:txBody>
      </p:sp>
      <p:sp>
        <p:nvSpPr>
          <p:cNvPr id="6" name="Text 3"/>
          <p:cNvSpPr/>
          <p:nvPr/>
        </p:nvSpPr>
        <p:spPr>
          <a:xfrm>
            <a:off x="691991" y="4522589"/>
            <a:ext cx="3954304" cy="494228"/>
          </a:xfrm>
          <a:prstGeom prst="rect">
            <a:avLst/>
          </a:prstGeom>
          <a:noFill/>
        </p:spPr>
        <p:txBody>
          <a:bodyPr wrap="none" lIns="0" tIns="0" rIns="0" bIns="0" rtlCol="0" anchor="t"/>
          <a:lstStyle/>
          <a:p>
            <a:pPr marL="0" indent="0" algn="l">
              <a:lnSpc>
                <a:spcPts val="3850"/>
              </a:lnSpc>
              <a:buNone/>
            </a:pPr>
            <a:r>
              <a:rPr lang="en-US" sz="3100" b="1" dirty="0">
                <a:solidFill>
                  <a:srgbClr val="204C8E"/>
                </a:solidFill>
                <a:latin typeface="Times New Roman" panose="02020603050405020304" charset="0"/>
                <a:ea typeface="Platypi Medium" pitchFamily="34" charset="-122"/>
                <a:cs typeface="Times New Roman" panose="02020603050405020304" charset="0"/>
              </a:rPr>
              <a:t>Problématique :</a:t>
            </a:r>
            <a:endParaRPr lang="en-US" sz="3100" dirty="0">
              <a:latin typeface="Times New Roman" panose="02020603050405020304" charset="0"/>
              <a:cs typeface="Times New Roman" panose="02020603050405020304" charset="0"/>
            </a:endParaRPr>
          </a:p>
        </p:txBody>
      </p:sp>
      <p:sp>
        <p:nvSpPr>
          <p:cNvPr id="7" name="Text 4"/>
          <p:cNvSpPr/>
          <p:nvPr/>
        </p:nvSpPr>
        <p:spPr>
          <a:xfrm>
            <a:off x="691991" y="5313283"/>
            <a:ext cx="13246418" cy="2372439"/>
          </a:xfrm>
          <a:prstGeom prst="rect">
            <a:avLst/>
          </a:prstGeom>
          <a:noFill/>
        </p:spPr>
        <p:txBody>
          <a:bodyPr wrap="square" lIns="0" tIns="0" rIns="0" bIns="0" rtlCol="0" anchor="t"/>
          <a:lstStyle/>
          <a:p>
            <a:pPr>
              <a:lnSpc>
                <a:spcPts val="3100"/>
              </a:lnSpc>
            </a:pPr>
            <a:r>
              <a:rPr lang="en-US" sz="2400" b="1" dirty="0">
                <a:solidFill>
                  <a:schemeClr val="tx1"/>
                </a:solidFill>
                <a:latin typeface="Times New Roman" panose="02020603050405020304" charset="0"/>
                <a:ea typeface="Source Serif Pro" pitchFamily="34" charset="-122"/>
                <a:cs typeface="Times New Roman" panose="02020603050405020304" charset="0"/>
              </a:rPr>
              <a:t> La principale problématique à </a:t>
            </a:r>
            <a:r>
              <a:rPr lang="en-US" sz="2400" b="1" dirty="0" err="1">
                <a:solidFill>
                  <a:schemeClr val="tx1"/>
                </a:solidFill>
                <a:latin typeface="Times New Roman" panose="02020603050405020304" charset="0"/>
                <a:ea typeface="Source Serif Pro" pitchFamily="34" charset="-122"/>
                <a:cs typeface="Times New Roman" panose="02020603050405020304" charset="0"/>
              </a:rPr>
              <a:t>laquelle</a:t>
            </a:r>
            <a:r>
              <a:rPr lang="en-US" sz="2400" b="1" dirty="0">
                <a:solidFill>
                  <a:schemeClr val="tx1"/>
                </a:solidFill>
                <a:latin typeface="Times New Roman" panose="02020603050405020304" charset="0"/>
                <a:ea typeface="Source Serif Pro" pitchFamily="34" charset="-122"/>
                <a:cs typeface="Times New Roman" panose="02020603050405020304" charset="0"/>
              </a:rPr>
              <a:t> </a:t>
            </a:r>
            <a:r>
              <a:rPr lang="en-US" sz="2400" b="1" dirty="0" smtClean="0">
                <a:solidFill>
                  <a:schemeClr val="tx1"/>
                </a:solidFill>
                <a:latin typeface="Times New Roman" panose="02020603050405020304" charset="0"/>
                <a:ea typeface="Source Serif Pro" pitchFamily="34" charset="-122"/>
                <a:cs typeface="Times New Roman" panose="02020603050405020304" charset="0"/>
              </a:rPr>
              <a:t>[</a:t>
            </a:r>
            <a:r>
              <a:rPr lang="en-US" sz="2400" b="1" dirty="0" smtClean="0">
                <a:solidFill>
                  <a:srgbClr val="C00000"/>
                </a:solidFill>
                <a:latin typeface="Times New Roman" panose="02020603050405020304" charset="0"/>
                <a:ea typeface="Source Serif Pro" pitchFamily="34" charset="-122"/>
                <a:cs typeface="Times New Roman" panose="02020603050405020304" charset="0"/>
              </a:rPr>
              <a:t>Hotel </a:t>
            </a:r>
            <a:r>
              <a:rPr lang="en-US" sz="2400" b="1" dirty="0">
                <a:solidFill>
                  <a:srgbClr val="C00000"/>
                </a:solidFill>
                <a:latin typeface="Times New Roman" panose="02020603050405020304" charset="0"/>
                <a:ea typeface="Source Serif Pro" pitchFamily="34" charset="-122"/>
                <a:cs typeface="Times New Roman" panose="02020603050405020304" charset="0"/>
              </a:rPr>
              <a:t>D’ OR</a:t>
            </a:r>
            <a:r>
              <a:rPr lang="en-US" sz="2400" b="1" dirty="0" smtClean="0">
                <a:solidFill>
                  <a:schemeClr val="tx1"/>
                </a:solidFill>
                <a:latin typeface="Times New Roman" panose="02020603050405020304" charset="0"/>
                <a:ea typeface="Source Serif Pro" pitchFamily="34" charset="-122"/>
                <a:cs typeface="Times New Roman" panose="02020603050405020304" charset="0"/>
              </a:rPr>
              <a:t>] </a:t>
            </a:r>
            <a:r>
              <a:rPr lang="en-US" sz="2400" b="1" dirty="0">
                <a:solidFill>
                  <a:schemeClr val="tx1"/>
                </a:solidFill>
                <a:latin typeface="Times New Roman" panose="02020603050405020304" charset="0"/>
                <a:ea typeface="Source Serif Pro" pitchFamily="34" charset="-122"/>
                <a:cs typeface="Times New Roman" panose="02020603050405020304" charset="0"/>
              </a:rPr>
              <a:t>cherche à répondre est la difficulté pour les consommateurs de choisir un hôtel adapté parmi une offre vaste et souvent décousue. En raison du nombre élevé de plateformes et des informations parfois incomplètes ou non vérifiées, les voyageurs se retrouvent souvent confrontés à un manque de transparence. Ce projet vise à résoudre cette problématique en offrant une plateforme simple d’utilisation, avec des données fiables et des avis vérifiés, permettant ainsi de prendre des décisions éclairées rapidement et de manière efficace.</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82573" y="623411"/>
            <a:ext cx="4916924" cy="520303"/>
          </a:xfrm>
          <a:prstGeom prst="rect">
            <a:avLst/>
          </a:prstGeom>
          <a:noFill/>
        </p:spPr>
        <p:txBody>
          <a:bodyPr wrap="none" lIns="0" tIns="0" rIns="0" bIns="0" rtlCol="0" anchor="t"/>
          <a:lstStyle/>
          <a:p>
            <a:pPr marL="0" indent="0" algn="l">
              <a:lnSpc>
                <a:spcPts val="4050"/>
              </a:lnSpc>
              <a:buNone/>
            </a:pPr>
            <a:r>
              <a:rPr lang="en-US" sz="3600" b="1" dirty="0">
                <a:solidFill>
                  <a:srgbClr val="204C8E"/>
                </a:solidFill>
                <a:latin typeface="Times New Roman" panose="02020603050405020304" charset="0"/>
                <a:ea typeface="Platypi Medium" pitchFamily="34" charset="-122"/>
                <a:cs typeface="Times New Roman" panose="02020603050405020304" charset="0"/>
              </a:rPr>
              <a:t>Comment peut-on faire:</a:t>
            </a:r>
          </a:p>
        </p:txBody>
      </p:sp>
      <p:sp>
        <p:nvSpPr>
          <p:cNvPr id="3" name="Text 1"/>
          <p:cNvSpPr/>
          <p:nvPr/>
        </p:nvSpPr>
        <p:spPr>
          <a:xfrm>
            <a:off x="582573" y="1393388"/>
            <a:ext cx="3520321" cy="260152"/>
          </a:xfrm>
          <a:prstGeom prst="rect">
            <a:avLst/>
          </a:prstGeom>
          <a:noFill/>
        </p:spPr>
        <p:txBody>
          <a:bodyPr wrap="none" lIns="0" tIns="0" rIns="0" bIns="0" rtlCol="0" anchor="t"/>
          <a:lstStyle/>
          <a:p>
            <a:pPr marL="0" indent="0" algn="l">
              <a:lnSpc>
                <a:spcPts val="2000"/>
              </a:lnSpc>
              <a:buNone/>
            </a:pPr>
            <a:r>
              <a:rPr lang="en-US" sz="1600" dirty="0">
                <a:solidFill>
                  <a:srgbClr val="201B18"/>
                </a:solidFill>
                <a:latin typeface="Platypi Medium" pitchFamily="34" charset="0"/>
                <a:ea typeface="Platypi Medium" pitchFamily="34" charset="-122"/>
                <a:cs typeface="Platypi Medium" pitchFamily="34" charset="-120"/>
              </a:rPr>
              <a:t> Les outils (html , css , </a:t>
            </a:r>
            <a:r>
              <a:rPr lang="en-US" dirty="0">
                <a:solidFill>
                  <a:schemeClr val="tx1"/>
                </a:solidFill>
                <a:latin typeface="Times New Roman" panose="02020603050405020304" charset="0"/>
                <a:ea typeface="Platypi Medium" pitchFamily="34" charset="-122"/>
                <a:cs typeface="Times New Roman" panose="02020603050405020304" charset="0"/>
              </a:rPr>
              <a:t>javascript </a:t>
            </a:r>
            <a:r>
              <a:rPr lang="en-US" sz="1600" dirty="0">
                <a:solidFill>
                  <a:srgbClr val="201B18"/>
                </a:solidFill>
                <a:latin typeface="Platypi Medium" pitchFamily="34" charset="0"/>
                <a:ea typeface="Platypi Medium" pitchFamily="34" charset="-122"/>
                <a:cs typeface="Platypi Medium" pitchFamily="34" charset="-120"/>
              </a:rPr>
              <a:t>):</a:t>
            </a:r>
            <a:endParaRPr lang="en-US" sz="1600" dirty="0"/>
          </a:p>
        </p:txBody>
      </p:sp>
      <p:pic>
        <p:nvPicPr>
          <p:cNvPr id="4" name="Image 0" descr="preencoded.png"/>
          <p:cNvPicPr>
            <a:picLocks noChangeAspect="1"/>
          </p:cNvPicPr>
          <p:nvPr/>
        </p:nvPicPr>
        <p:blipFill>
          <a:blip r:embed="rId3"/>
          <a:stretch>
            <a:fillRect/>
          </a:stretch>
        </p:blipFill>
        <p:spPr>
          <a:xfrm>
            <a:off x="590193" y="2012394"/>
            <a:ext cx="4394597" cy="1997631"/>
          </a:xfrm>
          <a:prstGeom prst="rect">
            <a:avLst/>
          </a:prstGeom>
        </p:spPr>
      </p:pic>
      <p:pic>
        <p:nvPicPr>
          <p:cNvPr id="5" name="Image 1" descr="preencoded.png"/>
          <p:cNvPicPr>
            <a:picLocks noChangeAspect="1"/>
          </p:cNvPicPr>
          <p:nvPr/>
        </p:nvPicPr>
        <p:blipFill>
          <a:blip r:embed="rId4"/>
          <a:stretch>
            <a:fillRect/>
          </a:stretch>
        </p:blipFill>
        <p:spPr>
          <a:xfrm>
            <a:off x="5117902" y="2012394"/>
            <a:ext cx="4394597" cy="1997631"/>
          </a:xfrm>
          <a:prstGeom prst="rect">
            <a:avLst/>
          </a:prstGeom>
        </p:spPr>
      </p:pic>
      <p:pic>
        <p:nvPicPr>
          <p:cNvPr id="6" name="Image 2" descr="preencoded.png"/>
          <p:cNvPicPr>
            <a:picLocks noChangeAspect="1"/>
          </p:cNvPicPr>
          <p:nvPr/>
        </p:nvPicPr>
        <p:blipFill>
          <a:blip r:embed="rId5"/>
          <a:stretch>
            <a:fillRect/>
          </a:stretch>
        </p:blipFill>
        <p:spPr>
          <a:xfrm>
            <a:off x="9645610" y="2012394"/>
            <a:ext cx="4394597" cy="1997631"/>
          </a:xfrm>
          <a:prstGeom prst="rect">
            <a:avLst/>
          </a:prstGeom>
        </p:spPr>
      </p:pic>
      <p:sp>
        <p:nvSpPr>
          <p:cNvPr id="7" name="Text 2"/>
          <p:cNvSpPr/>
          <p:nvPr/>
        </p:nvSpPr>
        <p:spPr>
          <a:xfrm>
            <a:off x="582573" y="4306372"/>
            <a:ext cx="13465254" cy="998696"/>
          </a:xfrm>
          <a:prstGeom prst="rect">
            <a:avLst/>
          </a:prstGeom>
          <a:noFill/>
        </p:spPr>
        <p:txBody>
          <a:bodyPr wrap="square" lIns="0" tIns="0" rIns="0" bIns="0" rtlCol="0" anchor="t"/>
          <a:lstStyle/>
          <a:p>
            <a:pPr marL="0" indent="0" algn="l">
              <a:lnSpc>
                <a:spcPts val="2600"/>
              </a:lnSpc>
              <a:buNone/>
            </a:pPr>
            <a:r>
              <a:rPr lang="en-US" sz="2000" b="1" dirty="0">
                <a:solidFill>
                  <a:schemeClr val="tx1"/>
                </a:solidFill>
                <a:latin typeface="Times New Roman" panose="02020603050405020304" charset="0"/>
                <a:ea typeface="Source Serif Pro" pitchFamily="34" charset="-122"/>
                <a:cs typeface="Times New Roman" panose="02020603050405020304" charset="0"/>
              </a:rPr>
              <a:t>Pour créer un site web d'hôtels avec des fonctionnalités telles que la recherche, la comparaison, et la réservation d'hôtels, tu peux utiliser HTML, CSS et JavaScript pour structurer, styliser et dynamiser ton site. Voici un guide simple sur comment utiliser ces outils pour démarrer ton projet.</a:t>
            </a:r>
          </a:p>
        </p:txBody>
      </p:sp>
      <p:sp>
        <p:nvSpPr>
          <p:cNvPr id="8" name="Text 3"/>
          <p:cNvSpPr/>
          <p:nvPr/>
        </p:nvSpPr>
        <p:spPr>
          <a:xfrm>
            <a:off x="582573" y="5492234"/>
            <a:ext cx="13465254" cy="665798"/>
          </a:xfrm>
          <a:prstGeom prst="rect">
            <a:avLst/>
          </a:prstGeom>
          <a:noFill/>
        </p:spPr>
        <p:txBody>
          <a:bodyPr wrap="square" lIns="0" tIns="0" rIns="0" bIns="0" rtlCol="0" anchor="t"/>
          <a:lstStyle/>
          <a:p>
            <a:pPr marL="342900" indent="-342900" algn="l">
              <a:lnSpc>
                <a:spcPts val="2050"/>
              </a:lnSpc>
              <a:buSzPct val="100000"/>
              <a:buFont typeface="+mj-lt"/>
              <a:buAutoNum type="arabicPeriod"/>
            </a:pPr>
            <a:r>
              <a:rPr lang="en-US" b="1" dirty="0">
                <a:solidFill>
                  <a:schemeClr val="tx1"/>
                </a:solidFill>
                <a:latin typeface="Times New Roman" panose="02020603050405020304" charset="0"/>
                <a:ea typeface="Source Serif Pro" pitchFamily="34" charset="-122"/>
                <a:cs typeface="Times New Roman" panose="02020603050405020304" charset="0"/>
              </a:rPr>
              <a:t>HTML (Structure du site) HTML sert à créer la structure de base de ton site web. Pour un site de réservation d'hôtels, tu auras besoin de différentes sections comme l'en-tête, le menu de navigation, la page de recherche, les résultats, et la page de réservation.</a:t>
            </a:r>
          </a:p>
        </p:txBody>
      </p:sp>
      <p:sp>
        <p:nvSpPr>
          <p:cNvPr id="9" name="Text 4"/>
          <p:cNvSpPr/>
          <p:nvPr/>
        </p:nvSpPr>
        <p:spPr>
          <a:xfrm>
            <a:off x="582573" y="6216253"/>
            <a:ext cx="13465254" cy="665798"/>
          </a:xfrm>
          <a:prstGeom prst="rect">
            <a:avLst/>
          </a:prstGeom>
          <a:noFill/>
        </p:spPr>
        <p:txBody>
          <a:bodyPr wrap="square" lIns="0" tIns="0" rIns="0" bIns="0" rtlCol="0" anchor="t"/>
          <a:lstStyle/>
          <a:p>
            <a:pPr marL="342900" indent="-342900" algn="l">
              <a:lnSpc>
                <a:spcPts val="2050"/>
              </a:lnSpc>
              <a:buSzPct val="100000"/>
              <a:buFont typeface="+mj-lt"/>
              <a:buAutoNum type="arabicPeriod" startAt="2"/>
            </a:pPr>
            <a:r>
              <a:rPr lang="en-US" b="1" dirty="0">
                <a:solidFill>
                  <a:schemeClr val="tx1"/>
                </a:solidFill>
                <a:latin typeface="Times New Roman" panose="02020603050405020304" charset="0"/>
                <a:ea typeface="Source Serif Pro" pitchFamily="34" charset="-122"/>
                <a:cs typeface="Times New Roman" panose="02020603050405020304" charset="0"/>
              </a:rPr>
              <a:t>CSS (Style du site) CSS sert à donner du style à ton site en définissant des couleurs, des mises en page, des polices et plus encore. Voici un exemple de base pour un site d'hôtels.</a:t>
            </a:r>
          </a:p>
        </p:txBody>
      </p:sp>
      <p:sp>
        <p:nvSpPr>
          <p:cNvPr id="10" name="Text 5"/>
          <p:cNvSpPr/>
          <p:nvPr/>
        </p:nvSpPr>
        <p:spPr>
          <a:xfrm>
            <a:off x="582573" y="6940272"/>
            <a:ext cx="13465254" cy="665798"/>
          </a:xfrm>
          <a:prstGeom prst="rect">
            <a:avLst/>
          </a:prstGeom>
          <a:noFill/>
        </p:spPr>
        <p:txBody>
          <a:bodyPr wrap="square" lIns="0" tIns="0" rIns="0" bIns="0" rtlCol="0" anchor="t"/>
          <a:lstStyle/>
          <a:p>
            <a:pPr marL="342900" indent="-342900" algn="l">
              <a:lnSpc>
                <a:spcPts val="2050"/>
              </a:lnSpc>
              <a:buSzPct val="100000"/>
              <a:buFont typeface="+mj-lt"/>
              <a:buAutoNum type="arabicPeriod" startAt="3"/>
            </a:pPr>
            <a:r>
              <a:rPr lang="en-US" b="1" dirty="0">
                <a:solidFill>
                  <a:schemeClr val="tx1"/>
                </a:solidFill>
                <a:latin typeface="Times New Roman" panose="02020603050405020304" charset="0"/>
                <a:ea typeface="Source Serif Pro" pitchFamily="34" charset="-122"/>
                <a:cs typeface="Times New Roman" panose="02020603050405020304" charset="0"/>
              </a:rPr>
              <a:t>JavaScript (Fonctionnalités dynamiques) JavaScript permet d'ajouter des fonctionnalités interactives à ton site, comme la recherche d'hôtels, l'affichage dynamique des résultats, et l'ajout d'une logique de réservation.</a:t>
            </a:r>
          </a:p>
        </p:txBody>
      </p:sp>
      <p:sp>
        <p:nvSpPr>
          <p:cNvPr id="11" name="Rectangle 10"/>
          <p:cNvSpPr/>
          <p:nvPr/>
        </p:nvSpPr>
        <p:spPr>
          <a:xfrm>
            <a:off x="12755880" y="7802880"/>
            <a:ext cx="1874520" cy="42672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p:spPr>
      </p:sp>
      <p:sp>
        <p:nvSpPr>
          <p:cNvPr id="4" name="Text 1"/>
          <p:cNvSpPr/>
          <p:nvPr/>
        </p:nvSpPr>
        <p:spPr>
          <a:xfrm>
            <a:off x="528280" y="532527"/>
            <a:ext cx="2986802" cy="354330"/>
          </a:xfrm>
          <a:prstGeom prst="rect">
            <a:avLst/>
          </a:prstGeom>
          <a:noFill/>
        </p:spPr>
        <p:txBody>
          <a:bodyPr wrap="none" lIns="0" tIns="0" rIns="0" bIns="0" rtlCol="0" anchor="t"/>
          <a:lstStyle/>
          <a:p>
            <a:pPr marL="0" indent="0" algn="l">
              <a:lnSpc>
                <a:spcPts val="2750"/>
              </a:lnSpc>
              <a:buNone/>
            </a:pPr>
            <a:r>
              <a:rPr lang="en-US" sz="2800" b="1" dirty="0">
                <a:solidFill>
                  <a:srgbClr val="204C8E"/>
                </a:solidFill>
                <a:latin typeface="Times New Roman" panose="02020603050405020304" charset="0"/>
                <a:ea typeface="Platypi Medium" pitchFamily="34" charset="-122"/>
                <a:cs typeface="Times New Roman" panose="02020603050405020304" charset="0"/>
              </a:rPr>
              <a:t>Solutions envisagées:</a:t>
            </a:r>
          </a:p>
        </p:txBody>
      </p:sp>
      <p:sp>
        <p:nvSpPr>
          <p:cNvPr id="5" name="Text 2"/>
          <p:cNvSpPr/>
          <p:nvPr/>
        </p:nvSpPr>
        <p:spPr>
          <a:xfrm>
            <a:off x="396835" y="1050528"/>
            <a:ext cx="13836729" cy="453628"/>
          </a:xfrm>
          <a:prstGeom prst="rect">
            <a:avLst/>
          </a:prstGeom>
          <a:noFill/>
        </p:spPr>
        <p:txBody>
          <a:bodyPr wrap="square" lIns="0" tIns="0" rIns="0" bIns="0" rtlCol="0" anchor="t"/>
          <a:lstStyle/>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Pour résoudre la problématique du site web d'hôtels, plusieurs solutions peuvent être envisagées afin de simplifier la recherche, la comparaison et la réservation d'hôtels pour les utilisateurs. Ces solutions visent à améliorer l'expérience utilisateur tout en offrant des informations fiables et pertinentes. Voici quelques solutions possibles :</a:t>
            </a:r>
          </a:p>
        </p:txBody>
      </p:sp>
      <p:sp>
        <p:nvSpPr>
          <p:cNvPr id="6" name="Text 3"/>
          <p:cNvSpPr/>
          <p:nvPr/>
        </p:nvSpPr>
        <p:spPr>
          <a:xfrm>
            <a:off x="396835" y="2791142"/>
            <a:ext cx="2716530" cy="177165"/>
          </a:xfrm>
          <a:prstGeom prst="rect">
            <a:avLst/>
          </a:prstGeom>
          <a:noFill/>
        </p:spPr>
        <p:txBody>
          <a:bodyPr wrap="none" lIns="0" tIns="0" rIns="0" bIns="0" rtlCol="0" anchor="t"/>
          <a:lstStyle/>
          <a:p>
            <a:pPr marL="0" indent="0" algn="l">
              <a:lnSpc>
                <a:spcPts val="1350"/>
              </a:lnSpc>
              <a:buNone/>
            </a:pPr>
            <a:r>
              <a:rPr lang="en-US" sz="2800" b="1" dirty="0">
                <a:solidFill>
                  <a:srgbClr val="FF0000"/>
                </a:solidFill>
                <a:latin typeface="Times New Roman" panose="02020603050405020304" charset="0"/>
                <a:ea typeface="Platypi Medium" pitchFamily="34" charset="-122"/>
                <a:cs typeface="Times New Roman" panose="02020603050405020304" charset="0"/>
              </a:rPr>
              <a:t> 1- Centralisation des offres hôtelières :</a:t>
            </a:r>
          </a:p>
        </p:txBody>
      </p:sp>
      <p:sp>
        <p:nvSpPr>
          <p:cNvPr id="7" name="Text 4"/>
          <p:cNvSpPr/>
          <p:nvPr/>
        </p:nvSpPr>
        <p:spPr>
          <a:xfrm>
            <a:off x="368300" y="3101975"/>
            <a:ext cx="13808075" cy="495300"/>
          </a:xfrm>
          <a:prstGeom prst="rect">
            <a:avLst/>
          </a:prstGeom>
          <a:noFill/>
        </p:spPr>
        <p:txBody>
          <a:bodyPr wrap="none" lIns="0" tIns="0" rIns="0" bIns="0" rtlCol="0" anchor="t"/>
          <a:lstStyle/>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Créer une plateforme unique où les utilisateurs peuvent comparer plusieurs hôtels en un seul endroit, </a:t>
            </a:r>
          </a:p>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en filtrant les résultats par critères comme le prix, la localisation, les équipements, les avis, etc.</a:t>
            </a:r>
          </a:p>
        </p:txBody>
      </p:sp>
      <p:sp>
        <p:nvSpPr>
          <p:cNvPr id="8" name="Text 5"/>
          <p:cNvSpPr/>
          <p:nvPr/>
        </p:nvSpPr>
        <p:spPr>
          <a:xfrm>
            <a:off x="339685" y="3883819"/>
            <a:ext cx="13836729" cy="226814"/>
          </a:xfrm>
          <a:prstGeom prst="rect">
            <a:avLst/>
          </a:prstGeom>
          <a:noFill/>
        </p:spPr>
        <p:txBody>
          <a:bodyPr wrap="none" lIns="0" tIns="0" rIns="0" bIns="0" rtlCol="0" anchor="t"/>
          <a:lstStyle/>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Intégrer des filtres de recherche avancés pour affiner les choix selon des critères comme le type d'hébergement, </a:t>
            </a:r>
          </a:p>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les dates, et les préférences spécifiques (petit-déjeuner inclus, animaux acceptés, etc.).</a:t>
            </a:r>
          </a:p>
          <a:p>
            <a:pPr marL="0" indent="0" algn="l">
              <a:lnSpc>
                <a:spcPct val="100000"/>
              </a:lnSpc>
              <a:buNone/>
            </a:pPr>
            <a:endParaRPr lang="en-US" sz="2400" b="1" dirty="0">
              <a:solidFill>
                <a:schemeClr val="tx1"/>
              </a:solidFill>
              <a:latin typeface="Times New Roman" panose="02020603050405020304" charset="0"/>
              <a:ea typeface="Source Serif Pro" pitchFamily="34" charset="-122"/>
              <a:cs typeface="Times New Roman" panose="02020603050405020304" charset="0"/>
            </a:endParaRPr>
          </a:p>
        </p:txBody>
      </p:sp>
      <p:sp>
        <p:nvSpPr>
          <p:cNvPr id="9" name="Text 6"/>
          <p:cNvSpPr/>
          <p:nvPr/>
        </p:nvSpPr>
        <p:spPr>
          <a:xfrm>
            <a:off x="528280" y="5078849"/>
            <a:ext cx="1812131" cy="177165"/>
          </a:xfrm>
          <a:prstGeom prst="rect">
            <a:avLst/>
          </a:prstGeom>
          <a:noFill/>
        </p:spPr>
        <p:txBody>
          <a:bodyPr wrap="none" lIns="0" tIns="0" rIns="0" bIns="0" rtlCol="0" anchor="t"/>
          <a:lstStyle/>
          <a:p>
            <a:pPr marL="0" indent="0" algn="l">
              <a:lnSpc>
                <a:spcPts val="1350"/>
              </a:lnSpc>
              <a:buNone/>
            </a:pPr>
            <a:r>
              <a:rPr lang="en-US" sz="2800" b="1" dirty="0">
                <a:solidFill>
                  <a:srgbClr val="FF0000"/>
                </a:solidFill>
                <a:latin typeface="Times New Roman" panose="02020603050405020304" charset="0"/>
                <a:ea typeface="Platypi Medium" pitchFamily="34" charset="-122"/>
                <a:cs typeface="Times New Roman" panose="02020603050405020304" charset="0"/>
              </a:rPr>
              <a:t>2- Système d'avis vérifiés :</a:t>
            </a:r>
          </a:p>
        </p:txBody>
      </p:sp>
      <p:sp>
        <p:nvSpPr>
          <p:cNvPr id="10" name="Text 7"/>
          <p:cNvSpPr/>
          <p:nvPr/>
        </p:nvSpPr>
        <p:spPr>
          <a:xfrm>
            <a:off x="339685" y="5556210"/>
            <a:ext cx="13836729" cy="226814"/>
          </a:xfrm>
          <a:prstGeom prst="rect">
            <a:avLst/>
          </a:prstGeom>
          <a:noFill/>
        </p:spPr>
        <p:txBody>
          <a:bodyPr wrap="none" lIns="0" tIns="0" rIns="0" bIns="0" rtlCol="0" anchor="t"/>
          <a:lstStyle/>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Mettre en place un système d'avis clients vérifiés pour garantir la transparence</a:t>
            </a:r>
          </a:p>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 et la fiabilité des commentaires. Cela permettrait aux voyageurs d’avoir une idée précise </a:t>
            </a:r>
          </a:p>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de la qualité des hôtels.</a:t>
            </a:r>
          </a:p>
        </p:txBody>
      </p:sp>
      <p:sp>
        <p:nvSpPr>
          <p:cNvPr id="11" name="Text 8"/>
          <p:cNvSpPr/>
          <p:nvPr/>
        </p:nvSpPr>
        <p:spPr>
          <a:xfrm>
            <a:off x="339685" y="6952575"/>
            <a:ext cx="13836729" cy="226814"/>
          </a:xfrm>
          <a:prstGeom prst="rect">
            <a:avLst/>
          </a:prstGeom>
          <a:noFill/>
        </p:spPr>
        <p:txBody>
          <a:bodyPr wrap="none" lIns="0" tIns="0" rIns="0" bIns="0" rtlCol="0" anchor="t"/>
          <a:lstStyle/>
          <a:p>
            <a:pPr marL="0" indent="0" algn="l">
              <a:lnSpc>
                <a:spcPts val="175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Proposer des notations claires (étoiles, commentaires détaillés) afin de faciliter le processus de décision.</a:t>
            </a:r>
          </a:p>
        </p:txBody>
      </p:sp>
      <p:sp>
        <p:nvSpPr>
          <p:cNvPr id="21" name="Rectangle 20"/>
          <p:cNvSpPr/>
          <p:nvPr/>
        </p:nvSpPr>
        <p:spPr>
          <a:xfrm>
            <a:off x="12679680" y="7741920"/>
            <a:ext cx="1950720" cy="4876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4" name="Shape 0"/>
          <p:cNvSpPr/>
          <p:nvPr/>
        </p:nvSpPr>
        <p:spPr>
          <a:xfrm>
            <a:off x="0" y="0"/>
            <a:ext cx="14630400" cy="8229600"/>
          </a:xfrm>
          <a:prstGeom prst="rect">
            <a:avLst/>
          </a:prstGeom>
          <a:solidFill>
            <a:srgbClr val="FFFFFF">
              <a:alpha val="85000"/>
            </a:srgbClr>
          </a:solidFill>
        </p:spPr>
      </p:sp>
      <p:sp>
        <p:nvSpPr>
          <p:cNvPr id="12" name="Text 9"/>
          <p:cNvSpPr/>
          <p:nvPr/>
        </p:nvSpPr>
        <p:spPr>
          <a:xfrm>
            <a:off x="396835" y="694611"/>
            <a:ext cx="2396252" cy="177165"/>
          </a:xfrm>
          <a:prstGeom prst="rect">
            <a:avLst/>
          </a:prstGeom>
          <a:noFill/>
        </p:spPr>
        <p:txBody>
          <a:bodyPr wrap="none" lIns="0" tIns="0" rIns="0" bIns="0" rtlCol="0" anchor="t"/>
          <a:lstStyle/>
          <a:p>
            <a:pPr marL="0" indent="0" algn="l">
              <a:lnSpc>
                <a:spcPts val="1350"/>
              </a:lnSpc>
              <a:buNone/>
            </a:pPr>
            <a:r>
              <a:rPr lang="en-US" sz="2800" b="1" dirty="0">
                <a:solidFill>
                  <a:srgbClr val="FF0000"/>
                </a:solidFill>
                <a:latin typeface="Times New Roman" panose="02020603050405020304" charset="0"/>
                <a:ea typeface="Platypi Medium" pitchFamily="34" charset="-122"/>
                <a:cs typeface="Times New Roman" panose="02020603050405020304" charset="0"/>
              </a:rPr>
              <a:t>3- Réservation simplifiée en ligne :</a:t>
            </a:r>
          </a:p>
        </p:txBody>
      </p:sp>
      <p:sp>
        <p:nvSpPr>
          <p:cNvPr id="13" name="Text 10"/>
          <p:cNvSpPr/>
          <p:nvPr/>
        </p:nvSpPr>
        <p:spPr>
          <a:xfrm>
            <a:off x="396835" y="1217057"/>
            <a:ext cx="13836729" cy="226814"/>
          </a:xfrm>
          <a:prstGeom prst="rect">
            <a:avLst/>
          </a:prstGeom>
          <a:noFill/>
        </p:spPr>
        <p:txBody>
          <a:bodyPr wrap="none" lIns="0" tIns="0" rIns="0" bIns="0" rtlCol="0" anchor="t"/>
          <a:lstStyle/>
          <a:p>
            <a:pPr marL="0" indent="0" algn="l">
              <a:lnSpc>
                <a:spcPts val="175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Offrir un système de réservation en ligne fluide et rapide avec une option de paiement sécurisé.</a:t>
            </a:r>
          </a:p>
        </p:txBody>
      </p:sp>
      <p:sp>
        <p:nvSpPr>
          <p:cNvPr id="14" name="Text 11"/>
          <p:cNvSpPr/>
          <p:nvPr/>
        </p:nvSpPr>
        <p:spPr>
          <a:xfrm>
            <a:off x="396835" y="1562497"/>
            <a:ext cx="13836729" cy="226814"/>
          </a:xfrm>
          <a:prstGeom prst="rect">
            <a:avLst/>
          </a:prstGeom>
          <a:noFill/>
        </p:spPr>
        <p:txBody>
          <a:bodyPr wrap="none" lIns="0" tIns="0" rIns="0" bIns="0" rtlCol="0" anchor="t"/>
          <a:lstStyle/>
          <a:p>
            <a:pPr marL="0" indent="0" algn="l">
              <a:lnSpc>
                <a:spcPts val="175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Proposer une interface simple permettant aux utilisateurs de réserver une chambre en quelques clics,</a:t>
            </a:r>
          </a:p>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 avec des informations précises sur la disponibilité des chambres.</a:t>
            </a:r>
          </a:p>
        </p:txBody>
      </p:sp>
      <p:sp>
        <p:nvSpPr>
          <p:cNvPr id="15" name="Text 12"/>
          <p:cNvSpPr/>
          <p:nvPr/>
        </p:nvSpPr>
        <p:spPr>
          <a:xfrm>
            <a:off x="396835" y="2480032"/>
            <a:ext cx="2478167" cy="177165"/>
          </a:xfrm>
          <a:prstGeom prst="rect">
            <a:avLst/>
          </a:prstGeom>
          <a:noFill/>
        </p:spPr>
        <p:txBody>
          <a:bodyPr wrap="none" lIns="0" tIns="0" rIns="0" bIns="0" rtlCol="0" anchor="t"/>
          <a:lstStyle/>
          <a:p>
            <a:pPr marL="0" indent="0" algn="l">
              <a:lnSpc>
                <a:spcPts val="1350"/>
              </a:lnSpc>
              <a:buNone/>
            </a:pPr>
            <a:r>
              <a:rPr lang="en-US" sz="2800" b="1" dirty="0">
                <a:solidFill>
                  <a:srgbClr val="FF0000"/>
                </a:solidFill>
                <a:latin typeface="Times New Roman" panose="02020603050405020304" charset="0"/>
                <a:ea typeface="Platypi Medium" pitchFamily="34" charset="-122"/>
                <a:cs typeface="Times New Roman" panose="02020603050405020304" charset="0"/>
              </a:rPr>
              <a:t>4- Interface intuitive et responsive :</a:t>
            </a:r>
          </a:p>
        </p:txBody>
      </p:sp>
      <p:sp>
        <p:nvSpPr>
          <p:cNvPr id="16" name="Text 13"/>
          <p:cNvSpPr/>
          <p:nvPr/>
        </p:nvSpPr>
        <p:spPr>
          <a:xfrm>
            <a:off x="396835" y="2842458"/>
            <a:ext cx="13836729" cy="226814"/>
          </a:xfrm>
          <a:prstGeom prst="rect">
            <a:avLst/>
          </a:prstGeom>
          <a:noFill/>
        </p:spPr>
        <p:txBody>
          <a:bodyPr wrap="none" lIns="0" tIns="0" rIns="0" bIns="0" rtlCol="0" anchor="t"/>
          <a:lstStyle/>
          <a:p>
            <a:pPr marL="0" indent="0" algn="l">
              <a:lnSpc>
                <a:spcPts val="175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Développer une interface facile à utiliser, accessible à la fois sur ordinateur et mobile (design responsive).</a:t>
            </a:r>
          </a:p>
        </p:txBody>
      </p:sp>
      <p:sp>
        <p:nvSpPr>
          <p:cNvPr id="17" name="Text 14"/>
          <p:cNvSpPr/>
          <p:nvPr/>
        </p:nvSpPr>
        <p:spPr>
          <a:xfrm>
            <a:off x="396835" y="3334583"/>
            <a:ext cx="13836729" cy="226814"/>
          </a:xfrm>
          <a:prstGeom prst="rect">
            <a:avLst/>
          </a:prstGeom>
          <a:noFill/>
        </p:spPr>
        <p:txBody>
          <a:bodyPr wrap="none" lIns="0" tIns="0" rIns="0" bIns="0" rtlCol="0" anchor="t"/>
          <a:lstStyle/>
          <a:p>
            <a:pPr marL="0" indent="0" algn="l">
              <a:lnSpc>
                <a:spcPts val="175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Optimiser la navigation pour que les utilisateurs puissent trouver rapidement l’hôtel souhaité, </a:t>
            </a:r>
          </a:p>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avec des options de recherche claires et une présentation des résultats attractive.</a:t>
            </a:r>
          </a:p>
        </p:txBody>
      </p:sp>
      <p:sp>
        <p:nvSpPr>
          <p:cNvPr id="18" name="Text 15"/>
          <p:cNvSpPr/>
          <p:nvPr/>
        </p:nvSpPr>
        <p:spPr>
          <a:xfrm>
            <a:off x="390485" y="4266089"/>
            <a:ext cx="2402800" cy="177165"/>
          </a:xfrm>
          <a:prstGeom prst="rect">
            <a:avLst/>
          </a:prstGeom>
          <a:noFill/>
        </p:spPr>
        <p:txBody>
          <a:bodyPr wrap="none" lIns="0" tIns="0" rIns="0" bIns="0" rtlCol="0" anchor="t"/>
          <a:lstStyle/>
          <a:p>
            <a:pPr marL="0" indent="0" algn="l">
              <a:lnSpc>
                <a:spcPts val="1350"/>
              </a:lnSpc>
              <a:buNone/>
            </a:pPr>
            <a:r>
              <a:rPr lang="en-US" sz="2800" b="1" dirty="0">
                <a:solidFill>
                  <a:srgbClr val="FF0000"/>
                </a:solidFill>
                <a:latin typeface="Times New Roman" panose="02020603050405020304" charset="0"/>
                <a:ea typeface="Platypi Medium" pitchFamily="34" charset="-122"/>
                <a:cs typeface="Times New Roman" panose="02020603050405020304" charset="0"/>
              </a:rPr>
              <a:t>5- Alertes de prix et notifications :</a:t>
            </a:r>
          </a:p>
        </p:txBody>
      </p:sp>
      <p:sp>
        <p:nvSpPr>
          <p:cNvPr id="19" name="Text 16"/>
          <p:cNvSpPr/>
          <p:nvPr/>
        </p:nvSpPr>
        <p:spPr>
          <a:xfrm>
            <a:off x="390485" y="4682490"/>
            <a:ext cx="13836729" cy="226814"/>
          </a:xfrm>
          <a:prstGeom prst="rect">
            <a:avLst/>
          </a:prstGeom>
          <a:noFill/>
        </p:spPr>
        <p:txBody>
          <a:bodyPr wrap="none" lIns="0" tIns="0" rIns="0" bIns="0" rtlCol="0" anchor="t"/>
          <a:lstStyle/>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Ajouter une fonctionnalité de notification pour avertir les utilisateurs lorsque le prix d'un hôtel </a:t>
            </a:r>
          </a:p>
          <a:p>
            <a:pPr marL="0" indent="0" algn="l">
              <a:lnSpc>
                <a:spcPct val="10000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qu’ils suivent baisse ou lorsqu'il y a des promotions spéciales.</a:t>
            </a:r>
          </a:p>
        </p:txBody>
      </p:sp>
      <p:sp>
        <p:nvSpPr>
          <p:cNvPr id="20" name="Text 17"/>
          <p:cNvSpPr/>
          <p:nvPr/>
        </p:nvSpPr>
        <p:spPr>
          <a:xfrm>
            <a:off x="390485" y="5631815"/>
            <a:ext cx="13836729" cy="226814"/>
          </a:xfrm>
          <a:prstGeom prst="rect">
            <a:avLst/>
          </a:prstGeom>
          <a:noFill/>
        </p:spPr>
        <p:txBody>
          <a:bodyPr wrap="none" lIns="0" tIns="0" rIns="0" bIns="0" rtlCol="0" anchor="t"/>
          <a:lstStyle/>
          <a:p>
            <a:pPr marL="0" indent="0" algn="l">
              <a:lnSpc>
                <a:spcPts val="1750"/>
              </a:lnSpc>
              <a:buNone/>
            </a:pPr>
            <a:r>
              <a:rPr lang="en-US" sz="2400" b="1" dirty="0">
                <a:solidFill>
                  <a:schemeClr val="tx1"/>
                </a:solidFill>
                <a:latin typeface="Times New Roman" panose="02020603050405020304" charset="0"/>
                <a:ea typeface="Source Serif Pro" pitchFamily="34" charset="-122"/>
                <a:cs typeface="Times New Roman" panose="02020603050405020304" charset="0"/>
              </a:rPr>
              <a:t>Offrir la possibilité de sauvegarder les recherches pour un suivi personnalisé.</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a:noFill/>
        </p:spPr>
      </p:pic>
      <p:sp>
        <p:nvSpPr>
          <p:cNvPr id="3" name="Text 0"/>
          <p:cNvSpPr/>
          <p:nvPr/>
        </p:nvSpPr>
        <p:spPr>
          <a:xfrm>
            <a:off x="688896" y="792718"/>
            <a:ext cx="4921329" cy="615077"/>
          </a:xfrm>
          <a:prstGeom prst="rect">
            <a:avLst/>
          </a:prstGeom>
          <a:noFill/>
        </p:spPr>
        <p:txBody>
          <a:bodyPr wrap="none" lIns="0" tIns="0" rIns="0" bIns="0" rtlCol="0" anchor="t"/>
          <a:lstStyle/>
          <a:p>
            <a:pPr marL="0" indent="0" algn="l">
              <a:lnSpc>
                <a:spcPts val="4800"/>
              </a:lnSpc>
              <a:buNone/>
            </a:pPr>
            <a:r>
              <a:rPr lang="en-US" sz="3850" dirty="0">
                <a:solidFill>
                  <a:srgbClr val="204C8E"/>
                </a:solidFill>
                <a:latin typeface="Times New Roman" panose="02020603050405020304" charset="0"/>
                <a:ea typeface="Platypi Medium" pitchFamily="34" charset="-122"/>
                <a:cs typeface="Times New Roman" panose="02020603050405020304" charset="0"/>
              </a:rPr>
              <a:t>Conclusion</a:t>
            </a:r>
            <a:r>
              <a:rPr lang="en-US" sz="3850" dirty="0">
                <a:solidFill>
                  <a:srgbClr val="204C8E"/>
                </a:solidFill>
                <a:latin typeface="Platypi Medium" pitchFamily="34" charset="0"/>
                <a:ea typeface="Platypi Medium" pitchFamily="34" charset="-122"/>
                <a:cs typeface="Platypi Medium" pitchFamily="34" charset="-120"/>
              </a:rPr>
              <a:t>:</a:t>
            </a:r>
            <a:endParaRPr lang="en-US" sz="3850" dirty="0"/>
          </a:p>
        </p:txBody>
      </p:sp>
      <p:sp>
        <p:nvSpPr>
          <p:cNvPr id="4" name="Text 1"/>
          <p:cNvSpPr/>
          <p:nvPr/>
        </p:nvSpPr>
        <p:spPr>
          <a:xfrm>
            <a:off x="688896" y="1553210"/>
            <a:ext cx="7766209" cy="2756178"/>
          </a:xfrm>
          <a:prstGeom prst="rect">
            <a:avLst/>
          </a:prstGeom>
          <a:noFill/>
        </p:spPr>
        <p:txBody>
          <a:bodyPr wrap="square" lIns="0" tIns="0" rIns="0" bIns="0" rtlCol="0" anchor="t"/>
          <a:lstStyle/>
          <a:p>
            <a:pPr marL="0" indent="0" algn="l">
              <a:lnSpc>
                <a:spcPts val="3100"/>
              </a:lnSpc>
              <a:buNone/>
            </a:pPr>
            <a:r>
              <a:rPr lang="en-US" sz="2400" dirty="0">
                <a:solidFill>
                  <a:srgbClr val="FF0000"/>
                </a:solidFill>
                <a:latin typeface="Times New Roman" panose="02020603050405020304" charset="0"/>
                <a:ea typeface="Source Serif Pro" pitchFamily="34" charset="-122"/>
                <a:cs typeface="Times New Roman" panose="02020603050405020304" charset="0"/>
              </a:rPr>
              <a:t>C</a:t>
            </a:r>
            <a:r>
              <a:rPr lang="en-US" sz="2400" b="1" dirty="0">
                <a:solidFill>
                  <a:srgbClr val="3E2513"/>
                </a:solidFill>
                <a:latin typeface="Times New Roman" panose="02020603050405020304" charset="0"/>
                <a:ea typeface="Source Serif Pro" pitchFamily="34" charset="-122"/>
                <a:cs typeface="Times New Roman" panose="02020603050405020304" charset="0"/>
              </a:rPr>
              <a:t>e projet de création d’un site web pour un hôtel a permis de mettre en pratique les compétences acquises en développement web tout en répondant aux besoins spécifiques d’un établissement hôtelier. Le site a été conçu pour offrir une expérience utilisateur fluide et intuitive, facilitant la navigation pour les clients potentiels et offrant une présentation claire des services, des chambres, et des offres spéciales.</a:t>
            </a:r>
          </a:p>
        </p:txBody>
      </p:sp>
      <p:sp>
        <p:nvSpPr>
          <p:cNvPr id="5" name="Text 2"/>
          <p:cNvSpPr/>
          <p:nvPr/>
        </p:nvSpPr>
        <p:spPr>
          <a:xfrm>
            <a:off x="688896" y="4680704"/>
            <a:ext cx="7766209" cy="2756178"/>
          </a:xfrm>
          <a:prstGeom prst="rect">
            <a:avLst/>
          </a:prstGeom>
          <a:noFill/>
        </p:spPr>
        <p:txBody>
          <a:bodyPr wrap="square" lIns="0" tIns="0" rIns="0" bIns="0" rtlCol="0" anchor="t"/>
          <a:lstStyle/>
          <a:p>
            <a:pPr marL="0" indent="0" algn="l">
              <a:lnSpc>
                <a:spcPts val="3100"/>
              </a:lnSpc>
              <a:buNone/>
            </a:pPr>
            <a:r>
              <a:rPr lang="en-US" sz="2400" b="1" dirty="0">
                <a:solidFill>
                  <a:srgbClr val="FF0000"/>
                </a:solidFill>
                <a:latin typeface="Times New Roman" panose="02020603050405020304" charset="0"/>
                <a:ea typeface="Source Serif Pro" pitchFamily="34" charset="-122"/>
                <a:cs typeface="Times New Roman" panose="02020603050405020304" charset="0"/>
              </a:rPr>
              <a:t>L</a:t>
            </a:r>
            <a:r>
              <a:rPr lang="en-US" sz="2400" b="1" dirty="0">
                <a:solidFill>
                  <a:srgbClr val="3E2513"/>
                </a:solidFill>
                <a:latin typeface="Times New Roman" panose="02020603050405020304" charset="0"/>
                <a:ea typeface="Source Serif Pro" pitchFamily="34" charset="-122"/>
                <a:cs typeface="Times New Roman" panose="02020603050405020304" charset="0"/>
              </a:rPr>
              <a:t>'intégration d'éléments essentiels comme la réservation en ligne, les informations de contact, et la présentation visuelle de l'hôtel, vise à accroître l'attractivité et la visibilité de l'établissement dans un secteur très concurrentiel. Ce projet m’a permis non seulement de renforcer mes compétences techniques en HTML, CSS et JavaScript, mais aussi d’acquérir une meilleure compréhension des attentes des utilisateurs et des exigences d’un site commercial.</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TotalTime>
  <Words>1029</Words>
  <Application>Microsoft Office PowerPoint</Application>
  <PresentationFormat>Personnalisé</PresentationFormat>
  <Paragraphs>46</Paragraphs>
  <Slides>6</Slides>
  <Notes>5</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6</vt:i4>
      </vt:variant>
    </vt:vector>
  </HeadingPairs>
  <TitlesOfParts>
    <vt:vector size="12" baseType="lpstr">
      <vt:lpstr>Arial</vt:lpstr>
      <vt:lpstr>Platypi Medium</vt:lpstr>
      <vt:lpstr>Calibri</vt:lpstr>
      <vt:lpstr>Times New Roman</vt:lpstr>
      <vt:lpstr>Source Serif Pro</vt:lpstr>
      <vt:lpstr>Office Theme</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adam</cp:lastModifiedBy>
  <cp:revision>9</cp:revision>
  <dcterms:created xsi:type="dcterms:W3CDTF">2025-04-06T22:48:00Z</dcterms:created>
  <dcterms:modified xsi:type="dcterms:W3CDTF">2025-04-23T22:06:04Z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AD4EE0E8A846447FB3249BA5A1DCF220_12</vt:lpwstr>
  </property>
  <property fmtid="{D5CDD505-2E9C-101B-9397-08002B2CF9AE}" pid="3" name="KSOProductBuildVer">
    <vt:lpwstr>2057-12.2.0.20348</vt:lpwstr>
  </property>
</Properties>
</file>